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7" r:id="rId2"/>
    <p:sldId id="256" r:id="rId3"/>
    <p:sldId id="257" r:id="rId4"/>
    <p:sldId id="258" r:id="rId5"/>
    <p:sldId id="266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6.3072968506674418E-2"/>
          <c:y val="7.606633450984121E-2"/>
          <c:w val="0.47247846233707147"/>
          <c:h val="0.8478673309803184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#Audits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Val val="1"/>
            <c:showLeaderLines val="1"/>
          </c:dLbls>
          <c:cat>
            <c:strRef>
              <c:f>Feuil1!$A$2:$A$4</c:f>
              <c:strCache>
                <c:ptCount val="3"/>
                <c:pt idx="0">
                  <c:v>Audited</c:v>
                </c:pt>
                <c:pt idx="1">
                  <c:v>Derogation</c:v>
                </c:pt>
                <c:pt idx="2">
                  <c:v>Not audited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87</c:v>
                </c:pt>
                <c:pt idx="2">
                  <c:v>112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>
            <a:defRPr sz="700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FFC000"/>
            </a:solidFill>
            <a:ln>
              <a:solidFill>
                <a:prstClr val="black"/>
              </a:solidFill>
            </a:ln>
          </c:spPr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BU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</c:ser>
        <c:gapWidth val="0"/>
        <c:overlap val="100"/>
        <c:axId val="126279680"/>
        <c:axId val="126281216"/>
      </c:barChart>
      <c:catAx>
        <c:axId val="126279680"/>
        <c:scaling>
          <c:orientation val="minMax"/>
        </c:scaling>
        <c:delete val="1"/>
        <c:axPos val="l"/>
        <c:tickLblPos val="none"/>
        <c:crossAx val="126281216"/>
        <c:crosses val="autoZero"/>
        <c:auto val="1"/>
        <c:lblAlgn val="ctr"/>
        <c:lblOffset val="100"/>
      </c:catAx>
      <c:valAx>
        <c:axId val="126281216"/>
        <c:scaling>
          <c:orientation val="minMax"/>
          <c:max val="100"/>
          <c:min val="0"/>
        </c:scaling>
        <c:delete val="1"/>
        <c:axPos val="b"/>
        <c:numFmt formatCode="General" sourceLinked="1"/>
        <c:tickLblPos val="none"/>
        <c:crossAx val="12627968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chemeClr val="tx1"/>
          </a:solidFill>
        </a:ln>
      </c:spPr>
    </c:plotArea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6.3072968506674418E-2"/>
          <c:y val="7.6066334509841182E-2"/>
          <c:w val="0.47247846233707169"/>
          <c:h val="0.8478673309803184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#SIDFiltering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Val val="1"/>
            <c:showLeaderLines val="1"/>
          </c:dLbls>
          <c:cat>
            <c:strRef>
              <c:f>Feuil1!$A$2:$A$4</c:f>
              <c:strCache>
                <c:ptCount val="3"/>
                <c:pt idx="0">
                  <c:v>Activated</c:v>
                </c:pt>
                <c:pt idx="1">
                  <c:v>Migration</c:v>
                </c:pt>
                <c:pt idx="2">
                  <c:v>Not activated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297</c:v>
                </c:pt>
                <c:pt idx="2">
                  <c:v>39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408886994537558"/>
          <c:y val="0.23709651919017549"/>
          <c:w val="0.36054988308466296"/>
          <c:h val="0.52580696161964857"/>
        </c:manualLayout>
      </c:layout>
      <c:txPr>
        <a:bodyPr/>
        <a:lstStyle/>
        <a:p>
          <a:pPr>
            <a:defRPr sz="700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barChart>
        <c:barDir val="bar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Audited</c:v>
                </c:pt>
              </c:strCache>
            </c:strRef>
          </c:tx>
          <c:spPr>
            <a:solidFill>
              <a:srgbClr val="00B05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Feuil1!$A$2:$A$16</c:f>
              <c:strCache>
                <c:ptCount val="15"/>
                <c:pt idx="0">
                  <c:v>China</c:v>
                </c:pt>
                <c:pt idx="1">
                  <c:v>Morocco</c:v>
                </c:pt>
                <c:pt idx="2">
                  <c:v>Russia</c:v>
                </c:pt>
                <c:pt idx="3">
                  <c:v>Egypt</c:v>
                </c:pt>
                <c:pt idx="4">
                  <c:v>Brazil</c:v>
                </c:pt>
                <c:pt idx="5">
                  <c:v>France</c:v>
                </c:pt>
                <c:pt idx="6">
                  <c:v>Japan</c:v>
                </c:pt>
                <c:pt idx="7">
                  <c:v>Canada</c:v>
                </c:pt>
                <c:pt idx="8">
                  <c:v>Mexico</c:v>
                </c:pt>
                <c:pt idx="9">
                  <c:v>Tahiti</c:v>
                </c:pt>
                <c:pt idx="10">
                  <c:v>United Kingdom</c:v>
                </c:pt>
                <c:pt idx="11">
                  <c:v>Spain</c:v>
                </c:pt>
                <c:pt idx="12">
                  <c:v>USA</c:v>
                </c:pt>
                <c:pt idx="13">
                  <c:v>Belgium</c:v>
                </c:pt>
                <c:pt idx="14">
                  <c:v>Germany</c:v>
                </c:pt>
              </c:strCache>
            </c:str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1</c:v>
                </c:pt>
                <c:pt idx="2">
                  <c:v>3</c:v>
                </c:pt>
                <c:pt idx="3">
                  <c:v>9</c:v>
                </c:pt>
                <c:pt idx="4">
                  <c:v>4</c:v>
                </c:pt>
                <c:pt idx="5">
                  <c:v>5</c:v>
                </c:pt>
                <c:pt idx="6">
                  <c:v>21</c:v>
                </c:pt>
                <c:pt idx="7">
                  <c:v>1</c:v>
                </c:pt>
                <c:pt idx="8">
                  <c:v>4</c:v>
                </c:pt>
                <c:pt idx="10">
                  <c:v>14</c:v>
                </c:pt>
                <c:pt idx="11">
                  <c:v>18</c:v>
                </c:pt>
                <c:pt idx="13">
                  <c:v>3</c:v>
                </c:pt>
                <c:pt idx="14">
                  <c:v>2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Audited &gt; 7 days ago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test</c:v>
                </c:pt>
              </c:strCache>
            </c:strRef>
          </c:cat>
          <c:val>
            <c:numRef>
              <c:f>Feuil1!$C$2:$C$16</c:f>
              <c:numCache>
                <c:formatCode>General</c:formatCode>
                <c:ptCount val="14"/>
                <c:pt idx="13">
                  <c:v>2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Derogation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test</c:v>
                </c:pt>
              </c:strCache>
            </c:strRef>
          </c:cat>
          <c:val>
            <c:numRef>
              <c:f>Feuil1!$D$2:$D$16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Not audited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test</c:v>
                </c:pt>
              </c:strCache>
            </c:strRef>
          </c:cat>
          <c:val>
            <c:numRef>
              <c:f>Feuil1!$E$2:$E$16</c:f>
              <c:numCache>
                <c:formatCode>General</c:formatCode>
                <c:ptCount val="15"/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12</c:v>
                </c:pt>
                <c:pt idx="11">
                  <c:v>13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numCache>
            </c:numRef>
          </c:val>
        </c:ser>
        <c:gapWidth val="80"/>
        <c:overlap val="100"/>
        <c:axId val="144782080"/>
        <c:axId val="144905344"/>
      </c:barChart>
      <c:catAx>
        <c:axId val="144782080"/>
        <c:scaling>
          <c:orientation val="minMax"/>
        </c:scaling>
        <c:axPos val="l"/>
        <c:majorGridlines>
          <c:spPr>
            <a:ln>
              <a:solidFill>
                <a:srgbClr val="E3E3E3"/>
              </a:solidFill>
              <a:prstDash val="solid"/>
            </a:ln>
          </c:spPr>
        </c:majorGridlines>
        <c:tickLblPos val="nextTo"/>
        <c:txPr>
          <a:bodyPr/>
          <a:lstStyle/>
          <a:p>
            <a:pPr>
              <a:defRPr sz="1200">
                <a:solidFill>
                  <a:srgbClr val="848484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4905344"/>
        <c:crosses val="autoZero"/>
        <c:auto val="1"/>
        <c:lblAlgn val="ctr"/>
        <c:lblOffset val="100"/>
      </c:catAx>
      <c:valAx>
        <c:axId val="144905344"/>
        <c:scaling>
          <c:orientation val="minMax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solidFill>
                  <a:srgbClr val="848484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4782080"/>
        <c:crosses val="autoZero"/>
        <c:crossBetween val="between"/>
        <c:majorUnit val="5"/>
      </c:valAx>
    </c:plotArea>
    <c:legend>
      <c:legendPos val="r"/>
      <c:layout/>
      <c:txPr>
        <a:bodyPr/>
        <a:lstStyle/>
        <a:p>
          <a:pPr>
            <a:defRPr sz="1200">
              <a:solidFill>
                <a:srgbClr val="848484"/>
              </a:solidFill>
              <a:latin typeface="Arial"/>
            </a:defRPr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barChart>
        <c:barDir val="bar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SID Filtered trusts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Feuil1!$A$2:$A$16</c:f>
              <c:strCache>
                <c:ptCount val="15"/>
                <c:pt idx="0">
                  <c:v>USA</c:v>
                </c:pt>
                <c:pt idx="1">
                  <c:v>Tahiti</c:v>
                </c:pt>
                <c:pt idx="2">
                  <c:v>Germany</c:v>
                </c:pt>
                <c:pt idx="3">
                  <c:v>Morocco</c:v>
                </c:pt>
                <c:pt idx="4">
                  <c:v>China</c:v>
                </c:pt>
                <c:pt idx="5">
                  <c:v>Brazil</c:v>
                </c:pt>
                <c:pt idx="6">
                  <c:v>France</c:v>
                </c:pt>
                <c:pt idx="7">
                  <c:v>Belgium</c:v>
                </c:pt>
                <c:pt idx="8">
                  <c:v>Egypt</c:v>
                </c:pt>
                <c:pt idx="9">
                  <c:v>Russia</c:v>
                </c:pt>
                <c:pt idx="10">
                  <c:v>Spain</c:v>
                </c:pt>
                <c:pt idx="11">
                  <c:v>United Kingdom</c:v>
                </c:pt>
                <c:pt idx="12">
                  <c:v>Canada</c:v>
                </c:pt>
                <c:pt idx="13">
                  <c:v>Japan</c:v>
                </c:pt>
                <c:pt idx="14">
                  <c:v>Mexico</c:v>
                </c:pt>
              </c:strCache>
            </c:strRef>
          </c:cat>
          <c:val>
            <c:numRef>
              <c:f>Feuil1!$B$2:$B$16</c:f>
              <c:numCache>
                <c:formatCode>General</c:formatCode>
                <c:ptCount val="15"/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11</c:v>
                </c:pt>
                <c:pt idx="8">
                  <c:v>27</c:v>
                </c:pt>
                <c:pt idx="9">
                  <c:v>8</c:v>
                </c:pt>
                <c:pt idx="10">
                  <c:v>108</c:v>
                </c:pt>
                <c:pt idx="11">
                  <c:v>78</c:v>
                </c:pt>
                <c:pt idx="12">
                  <c:v>1</c:v>
                </c:pt>
                <c:pt idx="13">
                  <c:v>51</c:v>
                </c:pt>
                <c:pt idx="14">
                  <c:v>7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Trusts on migration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test</c:v>
                </c:pt>
              </c:strCache>
            </c:strRef>
          </c:cat>
          <c:val>
            <c:numRef>
              <c:f>Feuil1!$C$2:$C$16</c:f>
              <c:numCache>
                <c:formatCode>General</c:formatCode>
                <c:ptCount val="1"/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Not SID Filtered trusts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test</c:v>
                </c:pt>
              </c:strCache>
            </c:strRef>
          </c:cat>
          <c:val>
            <c:numRef>
              <c:f>Feuil1!$D$2:$D$16</c:f>
              <c:numCache>
                <c:formatCode>General</c:formatCode>
                <c:ptCount val="15"/>
                <c:pt idx="9">
                  <c:v>2</c:v>
                </c:pt>
                <c:pt idx="10">
                  <c:v>4</c:v>
                </c:pt>
                <c:pt idx="11">
                  <c:v>7</c:v>
                </c:pt>
                <c:pt idx="12">
                  <c:v>8</c:v>
                </c:pt>
                <c:pt idx="13">
                  <c:v>8</c:v>
                </c:pt>
                <c:pt idx="14">
                  <c:v>10</c:v>
                </c:pt>
              </c:numCache>
            </c:numRef>
          </c:val>
        </c:ser>
        <c:gapWidth val="80"/>
        <c:overlap val="100"/>
        <c:axId val="148982784"/>
        <c:axId val="149001344"/>
      </c:barChart>
      <c:catAx>
        <c:axId val="148982784"/>
        <c:scaling>
          <c:orientation val="minMax"/>
        </c:scaling>
        <c:axPos val="l"/>
        <c:majorGridlines>
          <c:spPr>
            <a:ln>
              <a:solidFill>
                <a:srgbClr val="E3E3E3"/>
              </a:solidFill>
              <a:prstDash val="solid"/>
            </a:ln>
          </c:spPr>
        </c:majorGridlines>
        <c:tickLblPos val="nextTo"/>
        <c:txPr>
          <a:bodyPr/>
          <a:lstStyle/>
          <a:p>
            <a:pPr>
              <a:defRPr sz="1200">
                <a:solidFill>
                  <a:srgbClr val="848484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9001344"/>
        <c:crosses val="autoZero"/>
        <c:auto val="1"/>
        <c:lblAlgn val="ctr"/>
        <c:lblOffset val="100"/>
      </c:catAx>
      <c:valAx>
        <c:axId val="149001344"/>
        <c:scaling>
          <c:orientation val="minMax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solidFill>
                  <a:srgbClr val="848484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8982784"/>
        <c:crosses val="autoZero"/>
        <c:crossBetween val="between"/>
        <c:majorUnit val="5"/>
      </c:valAx>
    </c:plotArea>
    <c:legend>
      <c:legendPos val="r"/>
      <c:layout/>
      <c:txPr>
        <a:bodyPr/>
        <a:lstStyle/>
        <a:p>
          <a:pPr>
            <a:defRPr sz="1200">
              <a:solidFill>
                <a:srgbClr val="848484"/>
              </a:solidFill>
              <a:latin typeface="Arial"/>
            </a:defRPr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barChart>
        <c:barDir val="bar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Score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dPt>
            <c:idx val="5"/>
            <c:spPr>
              <a:solidFill>
                <a:srgbClr val="FFC000"/>
              </a:solidFill>
            </c:spPr>
          </c:dPt>
          <c:dPt>
            <c:idx val="6"/>
            <c:spPr>
              <a:solidFill>
                <a:srgbClr val="FFC000"/>
              </a:solidFill>
            </c:spPr>
          </c:dPt>
          <c:dPt>
            <c:idx val="7"/>
            <c:spPr>
              <a:solidFill>
                <a:srgbClr val="FF0000"/>
              </a:solidFill>
            </c:spPr>
          </c:dPt>
          <c:dPt>
            <c:idx val="8"/>
            <c:spPr>
              <a:solidFill>
                <a:srgbClr val="FF0000"/>
              </a:solidFill>
            </c:spPr>
          </c:dPt>
          <c:dPt>
            <c:idx val="9"/>
            <c:spPr>
              <a:solidFill>
                <a:srgbClr val="FF0000"/>
              </a:solidFill>
            </c:spPr>
          </c:dPt>
          <c:dPt>
            <c:idx val="10"/>
            <c:spPr>
              <a:solidFill>
                <a:srgbClr val="FF0000"/>
              </a:solidFill>
            </c:spPr>
          </c:dPt>
          <c:dPt>
            <c:idx val="11"/>
            <c:spPr>
              <a:solidFill>
                <a:srgbClr val="FF0000"/>
              </a:solidFill>
            </c:spPr>
          </c:dPt>
          <c:dPt>
            <c:idx val="12"/>
            <c:spPr>
              <a:solidFill>
                <a:srgbClr val="92D050"/>
              </a:solidFill>
            </c:spPr>
          </c:dPt>
          <c:dPt>
            <c:idx val="13"/>
            <c:spPr>
              <a:solidFill>
                <a:srgbClr val="92D050"/>
              </a:solidFill>
            </c:spPr>
          </c:dPt>
          <c:dPt>
            <c:idx val="14"/>
            <c:spPr>
              <a:solidFill>
                <a:srgbClr val="92D050"/>
              </a:solidFill>
            </c:spPr>
          </c:dPt>
          <c:dLbls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Val val="1"/>
          </c:dLbls>
          <c:cat>
            <c:strRef>
              <c:f>Feuil1!$A$2:$A$16</c:f>
              <c:strCache>
                <c:ptCount val="15"/>
                <c:pt idx="0">
                  <c:v>Belgium</c:v>
                </c:pt>
                <c:pt idx="1">
                  <c:v>France</c:v>
                </c:pt>
                <c:pt idx="2">
                  <c:v>Egypt</c:v>
                </c:pt>
                <c:pt idx="3">
                  <c:v>Brazil</c:v>
                </c:pt>
                <c:pt idx="4">
                  <c:v>Japan</c:v>
                </c:pt>
                <c:pt idx="5">
                  <c:v>China</c:v>
                </c:pt>
                <c:pt idx="6">
                  <c:v>Germany</c:v>
                </c:pt>
                <c:pt idx="7">
                  <c:v>Spain</c:v>
                </c:pt>
                <c:pt idx="8">
                  <c:v>United Kingdom</c:v>
                </c:pt>
                <c:pt idx="9">
                  <c:v>Mexico</c:v>
                </c:pt>
                <c:pt idx="10">
                  <c:v>Russia</c:v>
                </c:pt>
                <c:pt idx="11">
                  <c:v>Canada</c:v>
                </c:pt>
                <c:pt idx="12">
                  <c:v>USA</c:v>
                </c:pt>
                <c:pt idx="13">
                  <c:v>Tahiti</c:v>
                </c:pt>
                <c:pt idx="14">
                  <c:v>Morocco</c:v>
                </c:pt>
              </c:strCache>
            </c:strRef>
          </c:cat>
          <c:val>
            <c:numRef>
              <c:f>Feuil1!$B$2:$B$16</c:f>
              <c:numCache>
                <c:formatCode>General</c:formatCode>
                <c:ptCount val="12"/>
                <c:pt idx="0">
                  <c:v>34</c:v>
                </c:pt>
                <c:pt idx="1">
                  <c:v>46</c:v>
                </c:pt>
                <c:pt idx="2">
                  <c:v>49</c:v>
                </c:pt>
                <c:pt idx="3">
                  <c:v>60</c:v>
                </c:pt>
                <c:pt idx="4">
                  <c:v>63</c:v>
                </c:pt>
                <c:pt idx="5">
                  <c:v>66</c:v>
                </c:pt>
                <c:pt idx="6">
                  <c:v>67</c:v>
                </c:pt>
                <c:pt idx="7">
                  <c:v>74</c:v>
                </c:pt>
                <c:pt idx="8">
                  <c:v>77</c:v>
                </c:pt>
                <c:pt idx="9">
                  <c:v>80</c:v>
                </c:pt>
                <c:pt idx="10">
                  <c:v>85</c:v>
                </c:pt>
                <c:pt idx="1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opposite</c:v>
                </c:pt>
              </c:strCache>
            </c:strRef>
          </c:tx>
          <c:spPr>
            <a:noFill/>
          </c:spPr>
          <c:cat>
            <c:strRef>
              <c:f>Feuil1!$A$2</c:f>
              <c:strCache>
                <c:ptCount val="1"/>
                <c:pt idx="0">
                  <c:v>test</c:v>
                </c:pt>
              </c:strCache>
            </c:str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66</c:v>
                </c:pt>
                <c:pt idx="1">
                  <c:v>54</c:v>
                </c:pt>
                <c:pt idx="2">
                  <c:v>51</c:v>
                </c:pt>
                <c:pt idx="3">
                  <c:v>40</c:v>
                </c:pt>
                <c:pt idx="4">
                  <c:v>37</c:v>
                </c:pt>
                <c:pt idx="5">
                  <c:v>34</c:v>
                </c:pt>
                <c:pt idx="6">
                  <c:v>33</c:v>
                </c:pt>
                <c:pt idx="7">
                  <c:v>26</c:v>
                </c:pt>
                <c:pt idx="8">
                  <c:v>23</c:v>
                </c:pt>
                <c:pt idx="9">
                  <c:v>20</c:v>
                </c:pt>
                <c:pt idx="10">
                  <c:v>15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val>
        </c:ser>
        <c:gapWidth val="80"/>
        <c:overlap val="100"/>
        <c:axId val="149078400"/>
        <c:axId val="149079936"/>
      </c:barChart>
      <c:catAx>
        <c:axId val="149078400"/>
        <c:scaling>
          <c:orientation val="minMax"/>
        </c:scaling>
        <c:axPos val="l"/>
        <c:majorGridlines>
          <c:spPr>
            <a:ln>
              <a:solidFill>
                <a:srgbClr val="E3E3E3"/>
              </a:solidFill>
              <a:prstDash val="solid"/>
            </a:ln>
          </c:spPr>
        </c:majorGridlines>
        <c:tickLblPos val="nextTo"/>
        <c:txPr>
          <a:bodyPr/>
          <a:lstStyle/>
          <a:p>
            <a:pPr>
              <a:defRPr sz="1200">
                <a:solidFill>
                  <a:srgbClr val="848484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9079936"/>
        <c:crosses val="autoZero"/>
        <c:auto val="1"/>
        <c:lblAlgn val="ctr"/>
        <c:lblOffset val="100"/>
      </c:catAx>
      <c:valAx>
        <c:axId val="149079936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solidFill>
                  <a:srgbClr val="848484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49078400"/>
        <c:crosses val="autoZero"/>
        <c:crossBetween val="between"/>
        <c:majorUnit val="10"/>
        <c:minorUnit val="2"/>
      </c:valAx>
    </c:plotArea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6.3072968506674418E-2"/>
          <c:y val="7.6066334509841113E-2"/>
          <c:w val="0.47247846233707119"/>
          <c:h val="0.8478673309803184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#Audits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Val val="1"/>
            <c:showLeaderLines val="1"/>
          </c:dLbls>
          <c:cat>
            <c:strRef>
              <c:f>Feuil1!$A$2:$A$4</c:f>
              <c:strCache>
                <c:ptCount val="3"/>
                <c:pt idx="0">
                  <c:v>Audited</c:v>
                </c:pt>
                <c:pt idx="1">
                  <c:v>Derogation</c:v>
                </c:pt>
                <c:pt idx="2">
                  <c:v>Not audited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5</c:v>
                </c:pt>
                <c:pt idx="2">
                  <c:v>16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  <c:txPr>
        <a:bodyPr/>
        <a:lstStyle/>
        <a:p>
          <a:pPr>
            <a:defRPr sz="700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FFC000"/>
            </a:solidFill>
            <a:ln>
              <a:solidFill>
                <a:prstClr val="black"/>
              </a:solidFill>
            </a:ln>
          </c:spPr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BU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gapWidth val="0"/>
        <c:overlap val="100"/>
        <c:axId val="151098112"/>
        <c:axId val="151099648"/>
      </c:barChart>
      <c:catAx>
        <c:axId val="151098112"/>
        <c:scaling>
          <c:orientation val="minMax"/>
        </c:scaling>
        <c:delete val="1"/>
        <c:axPos val="l"/>
        <c:tickLblPos val="none"/>
        <c:crossAx val="151099648"/>
        <c:crosses val="autoZero"/>
        <c:auto val="1"/>
        <c:lblAlgn val="ctr"/>
        <c:lblOffset val="100"/>
      </c:catAx>
      <c:valAx>
        <c:axId val="151099648"/>
        <c:scaling>
          <c:orientation val="minMax"/>
          <c:max val="100"/>
          <c:min val="0"/>
        </c:scaling>
        <c:delete val="1"/>
        <c:axPos val="b"/>
        <c:majorGridlines/>
        <c:numFmt formatCode="General" sourceLinked="1"/>
        <c:tickLblPos val="none"/>
        <c:crossAx val="15109811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chemeClr val="tx1"/>
          </a:solidFill>
        </a:ln>
      </c:spPr>
    </c:plotArea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6.3072968506674418E-2"/>
          <c:y val="7.6066334509841141E-2"/>
          <c:w val="0.47247846233707147"/>
          <c:h val="0.8478673309803184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#SIDFiltering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Val val="1"/>
            <c:showLeaderLines val="1"/>
          </c:dLbls>
          <c:cat>
            <c:strRef>
              <c:f>Feuil1!$A$2:$A$4</c:f>
              <c:strCache>
                <c:ptCount val="3"/>
                <c:pt idx="0">
                  <c:v>Activated</c:v>
                </c:pt>
                <c:pt idx="1">
                  <c:v>Migration</c:v>
                </c:pt>
                <c:pt idx="2">
                  <c:v>Not activated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11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408886994537558"/>
          <c:y val="0.23709651919017549"/>
          <c:w val="0.36054988308466268"/>
          <c:h val="0.52580696161964857"/>
        </c:manualLayout>
      </c:layout>
      <c:txPr>
        <a:bodyPr/>
        <a:lstStyle/>
        <a:p>
          <a:pPr>
            <a:defRPr sz="700"/>
          </a:pPr>
          <a:endParaRPr lang="fr-FR"/>
        </a:p>
      </c:txPr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C536F-55C1-46D0-B8E4-D25595E8A3EE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F6AC6-E931-4A9E-8CB4-22AED46804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#</a:t>
            </a:r>
            <a:r>
              <a:rPr lang="fr-FR" dirty="0" err="1" smtClean="0"/>
              <a:t>GlobalKPI</a:t>
            </a:r>
            <a:r>
              <a:rPr lang="fr-FR" dirty="0" smtClean="0"/>
              <a:t>#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F6AC6-E931-4A9E-8CB4-22AED4680443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#</a:t>
            </a:r>
            <a:r>
              <a:rPr lang="fr-FR" dirty="0" err="1" smtClean="0"/>
              <a:t>KPIAuditDeployment</a:t>
            </a:r>
            <a:r>
              <a:rPr lang="fr-FR" dirty="0" smtClean="0"/>
              <a:t>#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F6AC6-E931-4A9E-8CB4-22AED468044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#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KPISIDFiltering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#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F6AC6-E931-4A9E-8CB4-22AED468044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#</a:t>
            </a:r>
            <a:r>
              <a:rPr lang="fr-FR" dirty="0" err="1" smtClean="0"/>
              <a:t>KPIRiskScore</a:t>
            </a:r>
            <a:r>
              <a:rPr lang="fr-FR" dirty="0" smtClean="0"/>
              <a:t>#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F6AC6-E931-4A9E-8CB4-22AED4680443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#</a:t>
            </a:r>
            <a:r>
              <a:rPr lang="fr-FR" dirty="0" err="1" smtClean="0"/>
              <a:t>KPIBUDetail</a:t>
            </a:r>
            <a:r>
              <a:rPr lang="fr-FR" dirty="0" smtClean="0"/>
              <a:t>#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F6AC6-E931-4A9E-8CB4-22AED4680443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fr-FR" noProof="0"/>
              <a:t>00/00/2016</a:t>
            </a:r>
            <a:endParaRPr lang="en-GB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 noProof="0" dirty="0"/>
              <a:t>PRESENTATION TITLE ( FOOTER CAN BE PERSONALIZED AS FOLLOW: INSERT / HEADER AND FOOTER")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6" name="Espace réservé du texte 4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7025" y="333374"/>
            <a:ext cx="8489950" cy="86400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00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GB" noProof="0" dirty="0"/>
              <a:t>Title</a:t>
            </a:r>
          </a:p>
          <a:p>
            <a:pPr lvl="1"/>
            <a:r>
              <a:rPr lang="en-GB" noProof="0" dirty="0"/>
              <a:t>Sub-title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569359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14DA3-6A3E-4BBD-8E23-A9D0D62F9FC4}" type="datetimeFigureOut">
              <a:rPr lang="fr-FR" smtClean="0"/>
              <a:pPr/>
              <a:t>07/01/2017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187F9-298E-4180-B35A-78A8712EBA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 smtClean="0">
                <a:latin typeface="Arial"/>
              </a:rPr>
              <a:t>Global KPI</a:t>
            </a:r>
            <a:endParaRPr lang="fr-FR" sz="2200" dirty="0">
              <a:latin typeface="Arial"/>
            </a:endParaRPr>
          </a:p>
        </p:txBody>
      </p:sp>
      <p:sp>
        <p:nvSpPr>
          <p:cNvPr id="31" name="Rectangle à coins arrondis 5"/>
          <p:cNvSpPr/>
          <p:nvPr/>
        </p:nvSpPr>
        <p:spPr bwMode="gray">
          <a:xfrm>
            <a:off x="323850" y="1566855"/>
            <a:ext cx="2699999" cy="334819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GB" sz="1200" b="1" dirty="0"/>
              <a:t>Script Execution*</a:t>
            </a:r>
          </a:p>
        </p:txBody>
      </p:sp>
      <p:sp>
        <p:nvSpPr>
          <p:cNvPr id="32" name="Rectangle à coins arrondis 6"/>
          <p:cNvSpPr/>
          <p:nvPr/>
        </p:nvSpPr>
        <p:spPr bwMode="gray">
          <a:xfrm>
            <a:off x="6109076" y="1566855"/>
            <a:ext cx="2707899" cy="33481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GB" sz="1200" b="1" dirty="0"/>
              <a:t>SID Filtering activation*</a:t>
            </a:r>
          </a:p>
        </p:txBody>
      </p:sp>
      <p:sp>
        <p:nvSpPr>
          <p:cNvPr id="33" name="Rectangle à coins arrondis 7"/>
          <p:cNvSpPr/>
          <p:nvPr/>
        </p:nvSpPr>
        <p:spPr bwMode="gray">
          <a:xfrm>
            <a:off x="3216463" y="1566855"/>
            <a:ext cx="2700000" cy="334819"/>
          </a:xfrm>
          <a:prstGeom prst="roundRect">
            <a:avLst>
              <a:gd name="adj" fmla="val 50000"/>
            </a:avLst>
          </a:prstGeom>
          <a:solidFill>
            <a:srgbClr val="BE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GB" sz="1200" b="1" dirty="0"/>
              <a:t>Risk synthesis*</a:t>
            </a:r>
          </a:p>
        </p:txBody>
      </p:sp>
      <p:sp>
        <p:nvSpPr>
          <p:cNvPr id="34" name="ZoneTexte 33"/>
          <p:cNvSpPr txBox="1"/>
          <p:nvPr/>
        </p:nvSpPr>
        <p:spPr bwMode="gray">
          <a:xfrm>
            <a:off x="3216463" y="1975872"/>
            <a:ext cx="2700000" cy="3834435"/>
          </a:xfrm>
          <a:prstGeom prst="roundRect">
            <a:avLst>
              <a:gd name="adj" fmla="val 8957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 lIns="72000" tIns="1440000" rIns="72000" bIns="72000" rtlCol="0">
            <a:normAutofit/>
          </a:bodyPr>
          <a:lstStyle/>
          <a:p>
            <a:pPr marL="180000" indent="-180000">
              <a:lnSpc>
                <a:spcPct val="105000"/>
              </a:lnSpc>
              <a:buClr>
                <a:srgbClr val="BECD00"/>
              </a:buClr>
              <a:buSzPct val="80000"/>
              <a:buFont typeface="Wingdings" panose="05000000000000000000" pitchFamily="2" charset="2"/>
              <a:buChar char=""/>
            </a:pPr>
            <a:r>
              <a:rPr lang="en-GB" sz="1400" dirty="0"/>
              <a:t>Evolution from </a:t>
            </a:r>
            <a:r>
              <a:rPr lang="en-US" sz="1400" dirty="0" err="1" smtClean="0"/>
              <a:t>2016-12-15</a:t>
            </a:r>
            <a:endParaRPr lang="en-GB" sz="1400" dirty="0"/>
          </a:p>
          <a:p>
            <a:pPr marL="432000" lvl="1" indent="-252000">
              <a:lnSpc>
                <a:spcPct val="105000"/>
              </a:lnSpc>
              <a:buFont typeface="Arial" panose="020B0604020202020204" pitchFamily="34" charset="0"/>
              <a:buChar char="—"/>
            </a:pPr>
            <a:r>
              <a:rPr lang="fr-FR" sz="1200" dirty="0"/>
              <a:t>Evolution: </a:t>
            </a:r>
            <a:r>
              <a:rPr lang="fr-FR" sz="1200" dirty="0" err="1" smtClean="0"/>
              <a:t>+0</a:t>
            </a:r>
            <a:endParaRPr lang="fr-FR" sz="1200" dirty="0"/>
          </a:p>
        </p:txBody>
      </p:sp>
      <p:sp>
        <p:nvSpPr>
          <p:cNvPr id="35" name="ZoneTexte 34"/>
          <p:cNvSpPr txBox="1"/>
          <p:nvPr/>
        </p:nvSpPr>
        <p:spPr bwMode="gray">
          <a:xfrm>
            <a:off x="323850" y="1975872"/>
            <a:ext cx="2700000" cy="3834435"/>
          </a:xfrm>
          <a:prstGeom prst="roundRect">
            <a:avLst>
              <a:gd name="adj" fmla="val 8957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 lIns="72000" tIns="1440000" rIns="72000" bIns="72000" rtlCol="0">
            <a:normAutofit/>
          </a:bodyPr>
          <a:lstStyle/>
          <a:p>
            <a:pPr marL="180000" indent="-180000">
              <a:lnSpc>
                <a:spcPct val="105000"/>
              </a:lnSpc>
              <a:buClr>
                <a:srgbClr val="002060"/>
              </a:buClr>
              <a:buSzPct val="80000"/>
              <a:buFont typeface="Wingdings" panose="05000000000000000000" pitchFamily="2" charset="2"/>
              <a:buChar char=""/>
            </a:pPr>
            <a:r>
              <a:rPr lang="en-US" sz="1400" dirty="0" err="1" smtClean="0"/>
              <a:t>Healthcheck</a:t>
            </a:r>
            <a:r>
              <a:rPr lang="en-US" sz="1400" dirty="0" smtClean="0"/>
              <a:t> script domain coverage: </a:t>
            </a:r>
            <a:r>
              <a:rPr lang="en-US" sz="1400" dirty="0" err="1" smtClean="0"/>
              <a:t>43%</a:t>
            </a:r>
            <a:endParaRPr lang="en-US" sz="1400" dirty="0" smtClean="0"/>
          </a:p>
          <a:p>
            <a:pPr marL="180000" indent="-180000">
              <a:lnSpc>
                <a:spcPct val="105000"/>
              </a:lnSpc>
              <a:buSzPct val="80000"/>
              <a:buFont typeface="Wingdings" panose="05000000000000000000" pitchFamily="2" charset="2"/>
              <a:buChar char=""/>
            </a:pPr>
            <a:r>
              <a:rPr lang="en-US" sz="1400" dirty="0" smtClean="0"/>
              <a:t>Evolution from </a:t>
            </a:r>
            <a:r>
              <a:rPr lang="en-US" sz="1400" dirty="0" err="1" smtClean="0"/>
              <a:t>2016-12-15</a:t>
            </a:r>
            <a:endParaRPr lang="en-US" sz="1400" dirty="0" smtClean="0"/>
          </a:p>
          <a:p>
            <a:pPr marL="432000" lvl="1" indent="-252000">
              <a:lnSpc>
                <a:spcPct val="105000"/>
              </a:lnSpc>
              <a:buSzPct val="80000"/>
              <a:buFont typeface="Arial" panose="020B0604020202020204" pitchFamily="34" charset="0"/>
              <a:buChar char="—"/>
            </a:pPr>
            <a:r>
              <a:rPr lang="en-US" sz="1200" dirty="0" smtClean="0"/>
              <a:t>Total: </a:t>
            </a:r>
            <a:r>
              <a:rPr lang="en-US" sz="1200" dirty="0" err="1" smtClean="0"/>
              <a:t>199</a:t>
            </a:r>
            <a:r>
              <a:rPr lang="en-US" sz="1200" dirty="0" smtClean="0"/>
              <a:t> domains
NB domains: </a:t>
            </a:r>
            <a:r>
              <a:rPr lang="en-US" sz="1200" dirty="0" err="1" smtClean="0"/>
              <a:t>+0</a:t>
            </a:r>
            <a:endParaRPr lang="en-US" sz="1200" dirty="0" smtClean="0"/>
          </a:p>
          <a:p>
            <a:pPr marL="432000" lvl="1" indent="-252000">
              <a:lnSpc>
                <a:spcPct val="105000"/>
              </a:lnSpc>
              <a:buSzPct val="80000"/>
              <a:buFont typeface="Arial" panose="020B0604020202020204" pitchFamily="34" charset="0"/>
              <a:buChar char="—"/>
            </a:pPr>
            <a:r>
              <a:rPr lang="en-US" sz="1200" dirty="0" smtClean="0"/>
              <a:t>NB audited domains: </a:t>
            </a:r>
            <a:r>
              <a:rPr lang="en-US" sz="1200" dirty="0" err="1" smtClean="0"/>
              <a:t>+0</a:t>
            </a:r>
            <a:endParaRPr lang="en-US" sz="1200" dirty="0" smtClean="0"/>
          </a:p>
          <a:p>
            <a:pPr marL="432000" lvl="1" indent="-252000">
              <a:lnSpc>
                <a:spcPct val="105000"/>
              </a:lnSpc>
              <a:buSzPct val="80000"/>
              <a:buFont typeface="Arial" panose="020B0604020202020204" pitchFamily="34" charset="0"/>
              <a:buChar char="—"/>
            </a:pPr>
            <a:r>
              <a:rPr lang="en-US" sz="1200" dirty="0" err="1" smtClean="0"/>
              <a:t>Healthcheck</a:t>
            </a:r>
            <a:r>
              <a:rPr lang="en-US" sz="1200" dirty="0" smtClean="0"/>
              <a:t> script domain coverage: </a:t>
            </a:r>
            <a:r>
              <a:rPr lang="en-US" sz="1200" dirty="0" err="1" smtClean="0"/>
              <a:t>+0%</a:t>
            </a:r>
            <a:endParaRPr lang="en-US" sz="1200" dirty="0" smtClean="0"/>
          </a:p>
        </p:txBody>
      </p:sp>
      <p:sp>
        <p:nvSpPr>
          <p:cNvPr id="36" name="ZoneTexte 35"/>
          <p:cNvSpPr txBox="1"/>
          <p:nvPr/>
        </p:nvSpPr>
        <p:spPr bwMode="gray">
          <a:xfrm>
            <a:off x="6109076" y="1975872"/>
            <a:ext cx="2700000" cy="3834435"/>
          </a:xfrm>
          <a:prstGeom prst="roundRect">
            <a:avLst>
              <a:gd name="adj" fmla="val 8957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 lIns="72000" tIns="1440000" rIns="72000" bIns="72000" rtlCol="0">
            <a:normAutofit/>
          </a:bodyPr>
          <a:lstStyle/>
          <a:p>
            <a:pPr marL="180000" indent="-180000">
              <a:lnSpc>
                <a:spcPct val="105000"/>
              </a:lnSpc>
              <a:buClr>
                <a:srgbClr val="00AAFF"/>
              </a:buClr>
              <a:buSzPct val="80000"/>
              <a:buFont typeface="Wingdings" panose="05000000000000000000" pitchFamily="2" charset="2"/>
              <a:buChar char=""/>
            </a:pPr>
            <a:r>
              <a:rPr lang="en-US" sz="1400" dirty="0" smtClean="0"/>
              <a:t>SID Filtering is activated on </a:t>
            </a:r>
            <a:r>
              <a:rPr lang="en-US" sz="1400" dirty="0" err="1" smtClean="0"/>
              <a:t>88%</a:t>
            </a:r>
            <a:r>
              <a:rPr lang="en-US" sz="1400" dirty="0" smtClean="0"/>
              <a:t> of eligible trusts</a:t>
            </a:r>
          </a:p>
          <a:p>
            <a:pPr marL="180000" indent="-180000">
              <a:lnSpc>
                <a:spcPct val="105000"/>
              </a:lnSpc>
              <a:buClr>
                <a:srgbClr val="00AAFF"/>
              </a:buClr>
              <a:buSzPct val="80000"/>
              <a:buFont typeface="Wingdings" panose="05000000000000000000" pitchFamily="2" charset="2"/>
              <a:buChar char=""/>
            </a:pPr>
            <a:r>
              <a:rPr lang="en-US" sz="1400" dirty="0" smtClean="0"/>
              <a:t>Evolution from </a:t>
            </a:r>
            <a:r>
              <a:rPr lang="en-US" sz="1400" dirty="0" err="1" smtClean="0"/>
              <a:t>2016-12-15</a:t>
            </a:r>
            <a:endParaRPr lang="en-US" sz="1400" dirty="0" smtClean="0"/>
          </a:p>
          <a:p>
            <a:pPr marL="432000" lvl="1" indent="-252000">
              <a:lnSpc>
                <a:spcPct val="105000"/>
              </a:lnSpc>
              <a:buFont typeface="Arial" panose="020B0604020202020204" pitchFamily="34" charset="0"/>
              <a:buChar char="—"/>
            </a:pPr>
            <a:r>
              <a:rPr lang="en-US" sz="1200" dirty="0" smtClean="0"/>
              <a:t>SID </a:t>
            </a:r>
            <a:r>
              <a:rPr lang="en-US" sz="1200" dirty="0"/>
              <a:t>Filtering coverage: </a:t>
            </a:r>
            <a:r>
              <a:rPr lang="en-US" sz="1200" dirty="0" err="1" smtClean="0"/>
              <a:t>+0%</a:t>
            </a:r>
            <a:endParaRPr lang="en-US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6148831" y="5318620"/>
            <a:ext cx="2620491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rgbClr val="00AAFF"/>
              </a:buClr>
              <a:buSzPct val="80000"/>
            </a:pPr>
            <a:r>
              <a:rPr lang="en-GB" sz="900" dirty="0"/>
              <a:t>* Statistics only based on eligible trusts to SID Filtering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363603" y="5318620"/>
            <a:ext cx="2620491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rgbClr val="00AAFF"/>
              </a:buClr>
              <a:buSzPct val="80000"/>
            </a:pPr>
            <a:r>
              <a:rPr lang="en-GB" sz="900" dirty="0"/>
              <a:t>* Statistics exclude the domains with derogation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3295972" y="5318620"/>
            <a:ext cx="2620491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buClr>
                <a:srgbClr val="00AAFF"/>
              </a:buClr>
              <a:buSzPct val="80000"/>
            </a:pPr>
            <a:r>
              <a:rPr lang="en-GB" sz="900" dirty="0"/>
              <a:t>* Statistics only based on audited domains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948264" y="0"/>
            <a:ext cx="2195736" cy="2880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noAutofit/>
          </a:bodyPr>
          <a:lstStyle/>
          <a:p>
            <a:r>
              <a:rPr lang="fr-FR" sz="12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Last update: </a:t>
            </a:r>
            <a:r>
              <a:rPr lang="fr-FR" sz="1200" b="1" dirty="0" err="1" smtClean="0">
                <a:solidFill>
                  <a:schemeClr val="lt1"/>
                </a:solidFill>
                <a:latin typeface="Century Gothic" panose="020B0502020202020204" pitchFamily="34" charset="0"/>
              </a:rPr>
              <a:t>2016-12-22</a:t>
            </a:r>
            <a:endParaRPr lang="fr-FR" sz="1200" b="1" dirty="0" smtClean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4" name="Graphique 23"/>
          <p:cNvGraphicFramePr/>
          <p:nvPr/>
        </p:nvGraphicFramePr>
        <p:xfrm>
          <a:off x="539552" y="2132856"/>
          <a:ext cx="2304256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Graphique 24"/>
          <p:cNvGraphicFramePr/>
          <p:nvPr/>
        </p:nvGraphicFramePr>
        <p:xfrm>
          <a:off x="3491880" y="2564904"/>
          <a:ext cx="2232248" cy="50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3635896" y="220486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Average risk score</a:t>
            </a:r>
            <a:endParaRPr lang="en-US" sz="1600" dirty="0"/>
          </a:p>
        </p:txBody>
      </p:sp>
      <p:graphicFrame>
        <p:nvGraphicFramePr>
          <p:cNvPr id="18" name="Graphique 17"/>
          <p:cNvGraphicFramePr/>
          <p:nvPr/>
        </p:nvGraphicFramePr>
        <p:xfrm>
          <a:off x="6300192" y="2060848"/>
          <a:ext cx="2160240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c="http://schemas.openxmlformats.org/drawingml/2006/chart" xmlns:mc="http://schemas.openxmlformats.org/markup-compatibility/2006" xmlns:p14="http://schemas.microsoft.com/office/powerpoint/2010/main" val="38476021"/>
      </p:ext>
    </p:extLst>
  </p:cSld>
  <p:clrMapOvr>
    <a:masterClrMapping/>
  </p:clrMapOvr>
  <mc:AlternateContent xmlns:mc="http://schemas.openxmlformats.org/markup-compatibility/2006">
    <mc:Choice xmlns="" xmlns:c="http://schemas.openxmlformats.org/drawingml/2006/chart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Arial"/>
              </a:rPr>
              <a:t>BU audited domains KPI</a:t>
            </a:r>
            <a:endParaRPr lang="en-US" sz="2200" dirty="0">
              <a:latin typeface="Arial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68580" y="1371599"/>
          <a:ext cx="900684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6948264" y="0"/>
            <a:ext cx="2195736" cy="2880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noAutofit/>
          </a:bodyPr>
          <a:lstStyle/>
          <a:p>
            <a:r>
              <a:rPr lang="fr-FR" sz="12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Last update: </a:t>
            </a:r>
            <a:r>
              <a:rPr lang="fr-FR" sz="1200" b="1" dirty="0" err="1" smtClean="0">
                <a:solidFill>
                  <a:schemeClr val="lt1"/>
                </a:solidFill>
                <a:latin typeface="Century Gothic" panose="020B0502020202020204" pitchFamily="34" charset="0"/>
              </a:rPr>
              <a:t>2016-12-22</a:t>
            </a:r>
            <a:endParaRPr lang="fr-FR" sz="1200" b="1" dirty="0" smtClean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Arial"/>
              </a:rPr>
              <a:t>BU SID filtering status KPI</a:t>
            </a:r>
            <a:endParaRPr lang="en-US" sz="2200" dirty="0">
              <a:latin typeface="Arial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68580" y="1371599"/>
          <a:ext cx="900684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6948264" y="0"/>
            <a:ext cx="2195736" cy="2880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noAutofit/>
          </a:bodyPr>
          <a:lstStyle/>
          <a:p>
            <a:r>
              <a:rPr lang="fr-FR" sz="12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Last update: </a:t>
            </a:r>
            <a:r>
              <a:rPr lang="fr-FR" sz="1200" b="1" dirty="0" err="1" smtClean="0">
                <a:solidFill>
                  <a:schemeClr val="lt1"/>
                </a:solidFill>
                <a:latin typeface="Century Gothic" panose="020B0502020202020204" pitchFamily="34" charset="0"/>
              </a:rPr>
              <a:t>2016-12-22</a:t>
            </a:r>
            <a:endParaRPr lang="fr-FR" sz="1200" b="1" dirty="0" smtClean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Arial"/>
              </a:rPr>
              <a:t>BU Risk Score KPI </a:t>
            </a:r>
            <a:endParaRPr lang="en-US" sz="2200" dirty="0">
              <a:latin typeface="Arial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68580" y="1371599"/>
          <a:ext cx="900684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6948264" y="0"/>
            <a:ext cx="2195736" cy="2880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noAutofit/>
          </a:bodyPr>
          <a:lstStyle/>
          <a:p>
            <a:r>
              <a:rPr lang="fr-FR" sz="12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Last update: </a:t>
            </a:r>
            <a:r>
              <a:rPr lang="fr-FR" sz="1200" b="1" dirty="0" err="1" smtClean="0">
                <a:solidFill>
                  <a:schemeClr val="lt1"/>
                </a:solidFill>
                <a:latin typeface="Century Gothic" panose="020B0502020202020204" pitchFamily="34" charset="0"/>
              </a:rPr>
              <a:t>2016-12-22</a:t>
            </a:r>
            <a:endParaRPr lang="fr-FR" sz="1200" b="1" dirty="0" smtClean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b="1" dirty="0" smtClean="0">
                <a:latin typeface="Arial"/>
              </a:rPr>
              <a:t>BU: </a:t>
            </a:r>
            <a:r>
              <a:rPr lang="en-US" sz="2200" b="1" dirty="0" err="1" smtClean="0">
                <a:latin typeface="Arial"/>
              </a:rPr>
              <a:t>Belgium</a:t>
            </a:r>
            <a:endParaRPr lang="en-US" sz="2200" dirty="0"/>
          </a:p>
        </p:txBody>
      </p:sp>
      <p:sp>
        <p:nvSpPr>
          <p:cNvPr id="4" name="Rounded Rectangle 17"/>
          <p:cNvSpPr/>
          <p:nvPr/>
        </p:nvSpPr>
        <p:spPr bwMode="gray">
          <a:xfrm>
            <a:off x="2597794" y="1266173"/>
            <a:ext cx="1800000" cy="334819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77500" lnSpcReduction="20000"/>
          </a:bodyPr>
          <a:lstStyle/>
          <a:p>
            <a:pPr algn="ctr"/>
            <a:r>
              <a:rPr lang="en-GB" sz="1200" b="1" dirty="0"/>
              <a:t>Risk score</a:t>
            </a:r>
          </a:p>
          <a:p>
            <a:pPr algn="ctr"/>
            <a:r>
              <a:rPr lang="en-GB" sz="1200" b="1" dirty="0"/>
              <a:t>(on audited domains)</a:t>
            </a:r>
          </a:p>
        </p:txBody>
      </p:sp>
      <p:sp>
        <p:nvSpPr>
          <p:cNvPr id="5" name="Rectangle à coins arrondis 20"/>
          <p:cNvSpPr/>
          <p:nvPr/>
        </p:nvSpPr>
        <p:spPr bwMode="gray">
          <a:xfrm>
            <a:off x="412355" y="1266173"/>
            <a:ext cx="1800000" cy="3348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1200" b="1" dirty="0"/>
              <a:t>Audited domains</a:t>
            </a:r>
          </a:p>
        </p:txBody>
      </p:sp>
      <p:sp>
        <p:nvSpPr>
          <p:cNvPr id="6" name="Rectangle à coins arrondis 20"/>
          <p:cNvSpPr/>
          <p:nvPr/>
        </p:nvSpPr>
        <p:spPr bwMode="gray">
          <a:xfrm>
            <a:off x="4787955" y="1266173"/>
            <a:ext cx="1800000" cy="33481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77500" lnSpcReduction="20000"/>
          </a:bodyPr>
          <a:lstStyle/>
          <a:p>
            <a:pPr algn="ctr"/>
            <a:r>
              <a:rPr lang="en-GB" sz="1200" b="1" dirty="0"/>
              <a:t>SID Filtering</a:t>
            </a:r>
          </a:p>
          <a:p>
            <a:pPr algn="ctr"/>
            <a:r>
              <a:rPr lang="en-GB" sz="1200" b="1" dirty="0"/>
              <a:t>(on eligible trusts)</a:t>
            </a:r>
          </a:p>
        </p:txBody>
      </p:sp>
      <p:sp>
        <p:nvSpPr>
          <p:cNvPr id="7" name="Rectangle à coins arrondis 20"/>
          <p:cNvSpPr/>
          <p:nvPr/>
        </p:nvSpPr>
        <p:spPr bwMode="gray">
          <a:xfrm>
            <a:off x="6975756" y="1266172"/>
            <a:ext cx="1800000" cy="33481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1200" b="1" dirty="0"/>
              <a:t>Evolution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="" xmlns:a16="http://schemas.microsoft.com/office/drawing/2014/main" xmlns:c="http://schemas.openxmlformats.org/drawingml/2006/chart" xmlns:p14="http://schemas.microsoft.com/office/powerpoint/2010/main" val="2492381827"/>
              </p:ext>
            </p:extLst>
          </p:nvPr>
        </p:nvGraphicFramePr>
        <p:xfrm>
          <a:off x="323850" y="2628000"/>
          <a:ext cx="8496299" cy="79672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23814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1623969027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2121623795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1634606067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423785611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1347546865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2212016163"/>
                    </a:ext>
                  </a:extLst>
                </a:gridCol>
                <a:gridCol w="1007446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1831729297"/>
                    </a:ext>
                  </a:extLst>
                </a:gridCol>
                <a:gridCol w="757598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2349292783"/>
                    </a:ext>
                  </a:extLst>
                </a:gridCol>
                <a:gridCol w="682905">
                  <a:extLst>
                    <a:ext uri="{9D8B030D-6E8A-4147-A177-3AD203B41FA5}">
                      <a16:colId xmlns="" xmlns:p14="http://schemas.microsoft.com/office/powerpoint/2010/main" xmlns:c="http://schemas.openxmlformats.org/drawingml/2006/chart" xmlns:a16="http://schemas.microsoft.com/office/drawing/2014/main" val="344394406"/>
                    </a:ext>
                  </a:extLst>
                </a:gridCol>
              </a:tblGrid>
              <a:tr h="112468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Domain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Entity</a:t>
                      </a:r>
                      <a:endParaRPr lang="fr-FR" sz="8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Audited</a:t>
                      </a:r>
                      <a:endParaRPr lang="fr-FR" sz="8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RiskLevel</a:t>
                      </a:r>
                      <a:endParaRPr lang="fr-FR" sz="8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SID </a:t>
                      </a:r>
                      <a:r>
                        <a:rPr lang="fr-FR" sz="8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Filtered</a:t>
                      </a:r>
                      <a:r>
                        <a:rPr lang="fr-FR" sz="8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trusts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Not SID </a:t>
                      </a:r>
                      <a:r>
                        <a:rPr lang="fr-FR" sz="8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Filtered</a:t>
                      </a:r>
                      <a:r>
                        <a:rPr lang="fr-FR" sz="8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trusts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Trusts on migration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Report Status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Last report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1313204780"/>
                  </a:ext>
                </a:extLst>
              </a:tr>
              <a:tr h="1124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Zatentem.local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Brussels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_No Audit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543040536"/>
                  </a:ext>
                </a:extLst>
              </a:tr>
              <a:tr h="1124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Auderghem.local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Brussels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Overdue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02/12/2016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543040536"/>
                  </a:ext>
                </a:extLst>
              </a:tr>
              <a:tr h="1124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Computers.root.forest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Namur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Overdue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07/11/2016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543040536"/>
                  </a:ext>
                </a:extLst>
              </a:tr>
              <a:tr h="1124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Resource.root.forest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Namur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Overdue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07/11/2016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543040536"/>
                  </a:ext>
                </a:extLst>
              </a:tr>
              <a:tr h="1124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Servers.root.forest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Brugge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 time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16/12/2016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543040536"/>
                  </a:ext>
                </a:extLst>
              </a:tr>
              <a:tr h="1124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Other.root.forest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Brugge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 time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16/12/2016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c="http://schemas.openxmlformats.org/drawingml/2006/chart" xmlns:a16="http://schemas.microsoft.com/office/drawing/2014/main" val="543040536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7038363" y="1600991"/>
            <a:ext cx="18720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 smtClean="0"/>
              <a:t>Audited domains: </a:t>
            </a:r>
            <a:r>
              <a:rPr lang="en-US" sz="1200" dirty="0" err="1" smtClean="0"/>
              <a:t>+0</a:t>
            </a:r>
            <a:endParaRPr lang="en-US" sz="1200" dirty="0" smtClean="0"/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 smtClean="0"/>
              <a:t>Risk: </a:t>
            </a:r>
            <a:r>
              <a:rPr lang="en-US" sz="1200" dirty="0" err="1" smtClean="0"/>
              <a:t>+0</a:t>
            </a:r>
            <a:endParaRPr lang="en-US" sz="1200" dirty="0" smtClean="0"/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 smtClean="0"/>
              <a:t>SID Filtering: </a:t>
            </a:r>
            <a:r>
              <a:rPr lang="en-US" sz="1200" dirty="0" err="1" smtClean="0"/>
              <a:t>+0</a:t>
            </a:r>
            <a:endParaRPr lang="en-US" sz="12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948264" y="0"/>
            <a:ext cx="2195736" cy="2880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noAutofit/>
          </a:bodyPr>
          <a:lstStyle/>
          <a:p>
            <a:r>
              <a:rPr lang="fr-FR" sz="12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Last update: </a:t>
            </a:r>
            <a:r>
              <a:rPr lang="fr-FR" sz="1200" b="1" dirty="0" err="1" smtClean="0">
                <a:solidFill>
                  <a:schemeClr val="lt1"/>
                </a:solidFill>
                <a:latin typeface="Century Gothic" panose="020B0502020202020204" pitchFamily="34" charset="0"/>
              </a:rPr>
              <a:t>2016-12-22</a:t>
            </a:r>
            <a:endParaRPr lang="fr-FR" sz="1200" b="1" dirty="0" smtClean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0" name="Graphique 19"/>
          <p:cNvGraphicFramePr/>
          <p:nvPr/>
        </p:nvGraphicFramePr>
        <p:xfrm>
          <a:off x="467544" y="1628800"/>
          <a:ext cx="1679848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/>
        </p:nvGraphicFramePr>
        <p:xfrm>
          <a:off x="2627784" y="1916832"/>
          <a:ext cx="1800200" cy="50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2755662" y="1711841"/>
            <a:ext cx="1312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Average risk score</a:t>
            </a:r>
            <a:endParaRPr lang="en-US" sz="1200" dirty="0"/>
          </a:p>
        </p:txBody>
      </p:sp>
      <p:graphicFrame>
        <p:nvGraphicFramePr>
          <p:cNvPr id="22" name="Graphique 21"/>
          <p:cNvGraphicFramePr/>
          <p:nvPr/>
        </p:nvGraphicFramePr>
        <p:xfrm>
          <a:off x="4860032" y="1628800"/>
          <a:ext cx="1679848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246</Words>
  <Application>Microsoft Office PowerPoint</Application>
  <PresentationFormat>Affichage à l'écran (4:3)</PresentationFormat>
  <Paragraphs>110</Paragraphs>
  <Slides>5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Global KPI</vt:lpstr>
      <vt:lpstr>BU audited domains KPI</vt:lpstr>
      <vt:lpstr>BU SID filtering status KPI</vt:lpstr>
      <vt:lpstr>BU Risk Score KPI </vt:lpstr>
      <vt:lpstr>BU: Belgium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 audited domains KPI</dc:title>
  <dc:creator>Adiant</dc:creator>
  <cp:lastModifiedBy>Adiant</cp:lastModifiedBy>
  <cp:revision>133</cp:revision>
  <dcterms:created xsi:type="dcterms:W3CDTF">2016-12-04T20:01:03Z</dcterms:created>
  <dcterms:modified xsi:type="dcterms:W3CDTF">2017-01-07T08:01:14Z</dcterms:modified>
</cp:coreProperties>
</file>